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389" r:id="rId2"/>
    <p:sldId id="391" r:id="rId3"/>
    <p:sldId id="393" r:id="rId4"/>
    <p:sldId id="386" r:id="rId5"/>
    <p:sldId id="398" r:id="rId6"/>
    <p:sldId id="397" r:id="rId7"/>
    <p:sldId id="390" r:id="rId8"/>
    <p:sldId id="396" r:id="rId9"/>
    <p:sldId id="38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7"/>
    <p:restoredTop sz="94635"/>
  </p:normalViewPr>
  <p:slideViewPr>
    <p:cSldViewPr snapToGrid="0" snapToObjects="1">
      <p:cViewPr varScale="1">
        <p:scale>
          <a:sx n="105" d="100"/>
          <a:sy n="105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ABF5E-C996-A345-8341-F4F33A7B0682}" type="datetimeFigureOut">
              <a:rPr lang="en-US" smtClean="0"/>
              <a:t>11/5/23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D86FD-B172-A845-9634-7DEF038A5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43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B90D6-13F7-1243-989D-BE820AD67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2C34A-4DA4-2440-96FB-47C3C97AA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A747F-6FE0-2D42-B15A-15058C87E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21F-5C46-2B45-9B00-48FB0F7B4CAD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9BFEA-B8A1-E04B-A2CA-177F7C164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98781-A9F3-7843-9A3F-167E61409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48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598C-265E-6D4B-A806-FBF1C891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BA69E-E5D4-A744-A214-841E65389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F2BC0-307D-694B-B438-0083789E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21F-5C46-2B45-9B00-48FB0F7B4CAD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22258-53ED-2944-993C-5D83D75E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E68A9-FCC1-E142-8EF3-3D860E657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11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E38760-B76B-DF4D-97BF-04ADAA224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F43DA6-7E23-204D-B298-823047384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7AC3E-2339-3241-9619-EB8D084A7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21F-5C46-2B45-9B00-48FB0F7B4CAD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55001-C08F-5C43-A115-30CAE8D0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CF2E9-189F-5747-8C45-C8184B82F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D8EA1-92F0-7E4E-9C9B-A0A5CD7A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1448D-32EF-2141-86C8-A4C60CDB1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CF3A6-C7B1-BA47-9410-199DF9DF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21F-5C46-2B45-9B00-48FB0F7B4CAD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B0318-FFDC-B04D-993E-501E2556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280D3-8945-724F-A499-14665F375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7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15451-D088-B845-9995-16E54555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69D4B-6D12-9045-8598-ED31BF7C8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3EAFA-11D3-9741-84FB-48BD6FE1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21F-5C46-2B45-9B00-48FB0F7B4CAD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520D2-E8A9-9A44-8399-9CBE169F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E5E51-1DBB-B247-AF88-72553FC11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2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F47AC-28ED-8547-AADA-3BB27C58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A8152-7844-5642-893A-41C753202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9540C-E28D-7B45-9FA5-F9B7E0B7E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FDC73-B55D-A541-A6F3-96AB59CC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21F-5C46-2B45-9B00-48FB0F7B4CAD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35FD0-E215-744F-98AC-3FD7600B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B5199-419F-2B4D-805F-5BF97731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6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B4FB-96F6-804F-B90F-F22B005AD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E3BCA-406F-BF4B-96A1-F1573406D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336DB-C307-524F-AD0B-B45CD1D3A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9ADBC-DF70-3E44-8173-B5AFCDAE7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F80E2D-AD36-9E46-9D43-D8A2C6C4D3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7D5F6-7AF8-C943-B11A-C90E5841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21F-5C46-2B45-9B00-48FB0F7B4CAD}" type="datetimeFigureOut">
              <a:rPr lang="en-US" smtClean="0"/>
              <a:t>11/5/23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1C7D00-F1C1-504E-890B-C76D5D0AA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8FA5F3-FD2B-3941-B628-7DEBE8D4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3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C258B-69DC-4E4E-AE52-94EF0C5E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AB3CC-EE46-9043-98F6-462B6B8A7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21F-5C46-2B45-9B00-48FB0F7B4CAD}" type="datetimeFigureOut">
              <a:rPr lang="en-US" smtClean="0"/>
              <a:t>11/5/23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9291F-0D3E-914F-BD47-E9BFA98ED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2354C-A741-744D-AD2E-4D22173B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5C4442-2E6A-4144-ACD7-D498EAE41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21F-5C46-2B45-9B00-48FB0F7B4CAD}" type="datetimeFigureOut">
              <a:rPr lang="en-US" smtClean="0"/>
              <a:t>11/5/23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3BEEBF-1239-974E-9C15-8FA26A48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7C2A3-9850-D246-AA42-AFECA19E7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9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8BC82-D0AB-4544-B940-BBF3E7A0F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B9E-A073-2546-AB69-14F925F69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F7055-3C4B-0844-B8D5-32ADB842B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C0A45-5E7F-BE44-BAC7-AC60E8C12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21F-5C46-2B45-9B00-48FB0F7B4CAD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C4BCF-F6AE-DD4A-89AA-FE8A61339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523D48-44D2-3F46-A994-C7421909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09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B5FEA-0AA7-134F-A7C2-C87007861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BF0BF0-8DBD-1942-B6D9-22DF36B7D6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BC0FD-B57B-A241-8F11-8FABAB363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A93EA-0437-5C49-BFD2-2E87F23B1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21F-5C46-2B45-9B00-48FB0F7B4CAD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7178B-8E35-B043-8B32-45D7DB2B2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CD74E-6B43-3543-A06D-1D2D592E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6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CABEB2-C573-B345-88F6-A36D3967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F9FDA-253F-F143-B4F7-96A9C4C0C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A9404-6CF5-D54D-8CBD-F0F37F956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BF21F-5C46-2B45-9B00-48FB0F7B4CAD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3B639-DF32-E84B-963F-2455EA554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F94BB-6609-8D46-BFD2-6CB46A00F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B8326-94A9-0E4D-BE66-E6AB75C1E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4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upload.wikimedia.org/wikipedia/commons/transcoded/c/c5/Impacts_of_ocean_acidification_%28NOAA_EVL%29.webm/Impacts_of_ocean_acidification_%28NOAA_EVL%29.webm.360p.vp9.web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toolkit.climate.gov/sites/default/files/Surface_pH_1770_2100_1s.gi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63E7E9-FEF6-01F2-2D6C-C976BA11C5C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Introduction to ocean acidification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E679949E-92F5-520A-5450-241038F1C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827259"/>
            <a:ext cx="7579376" cy="52034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7057E8-408B-FE54-79C6-214FB565018D}"/>
              </a:ext>
            </a:extLst>
          </p:cNvPr>
          <p:cNvSpPr txBox="1"/>
          <p:nvPr/>
        </p:nvSpPr>
        <p:spPr>
          <a:xfrm>
            <a:off x="3011424" y="6130722"/>
            <a:ext cx="616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Ocean_acidification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52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63E7E9-FEF6-01F2-2D6C-C976BA11C5C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Ocean pH varies according to where (and when) you are</a:t>
            </a:r>
          </a:p>
        </p:txBody>
      </p:sp>
      <p:pic>
        <p:nvPicPr>
          <p:cNvPr id="4102" name="Picture 6">
            <a:hlinkClick r:id="rId2"/>
            <a:extLst>
              <a:ext uri="{FF2B5EF4-FFF2-40B4-BE49-F238E27FC236}">
                <a16:creationId xmlns:a16="http://schemas.microsoft.com/office/drawing/2014/main" id="{A25B1D41-10C9-38B8-862B-BBB86A54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168400"/>
            <a:ext cx="10160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1AEC61-900D-B146-C45E-7EA98D190B67}"/>
              </a:ext>
            </a:extLst>
          </p:cNvPr>
          <p:cNvSpPr txBox="1"/>
          <p:nvPr/>
        </p:nvSpPr>
        <p:spPr>
          <a:xfrm>
            <a:off x="1128712" y="5946057"/>
            <a:ext cx="10678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toolkit.climate.gov</a:t>
            </a:r>
            <a:r>
              <a:rPr lang="en-US" dirty="0"/>
              <a:t>/sites/default/files/Surface_pH_1770_2100_1s.gif</a:t>
            </a:r>
          </a:p>
        </p:txBody>
      </p:sp>
    </p:spTree>
    <p:extLst>
      <p:ext uri="{BB962C8B-B14F-4D97-AF65-F5344CB8AC3E}">
        <p14:creationId xmlns:p14="http://schemas.microsoft.com/office/powerpoint/2010/main" val="4032020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0773A49F-29CA-728E-80C0-1FABDB38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20" y="1606736"/>
            <a:ext cx="9185910" cy="439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EB2D083-4529-89B4-822A-B9EA6EEAD1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Ocean pH also varies with depth</a:t>
            </a:r>
          </a:p>
        </p:txBody>
      </p:sp>
    </p:spTree>
    <p:extLst>
      <p:ext uri="{BB962C8B-B14F-4D97-AF65-F5344CB8AC3E}">
        <p14:creationId xmlns:p14="http://schemas.microsoft.com/office/powerpoint/2010/main" val="328869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B3B241-2321-9F54-2018-6961E01C975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Episodic acidification of Puget Sound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F913D1-A35B-1239-BE49-CE9E85FFD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74" b="19402"/>
          <a:stretch/>
        </p:blipFill>
        <p:spPr>
          <a:xfrm rot="10800000">
            <a:off x="939899" y="1401678"/>
            <a:ext cx="10312202" cy="405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685536-4B22-2169-6272-33C7484EC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19"/>
          <a:stretch/>
        </p:blipFill>
        <p:spPr>
          <a:xfrm>
            <a:off x="0" y="1152623"/>
            <a:ext cx="12192000" cy="455275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B3B241-2321-9F54-2018-6961E01C975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Atmospheric CO</a:t>
            </a:r>
            <a:r>
              <a:rPr lang="en-US" sz="2400" b="1" baseline="-25000" dirty="0">
                <a:latin typeface="+mn-lt"/>
              </a:rPr>
              <a:t>2</a:t>
            </a:r>
            <a:r>
              <a:rPr lang="en-US" sz="2400" b="1" dirty="0">
                <a:latin typeface="+mn-lt"/>
              </a:rPr>
              <a:t> measurements at Mauna Loa</a:t>
            </a:r>
          </a:p>
        </p:txBody>
      </p:sp>
    </p:spTree>
    <p:extLst>
      <p:ext uri="{BB962C8B-B14F-4D97-AF65-F5344CB8AC3E}">
        <p14:creationId xmlns:p14="http://schemas.microsoft.com/office/powerpoint/2010/main" val="383973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7AC9C435-949E-3949-9888-4382C7F90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665" y="542611"/>
            <a:ext cx="6170140" cy="546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D633942-78C5-B541-A710-890F606532C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Impact of rising atmospheric CO</a:t>
            </a:r>
            <a:r>
              <a:rPr lang="en-US" sz="2400" b="1" baseline="-25000" dirty="0">
                <a:latin typeface="+mn-lt"/>
              </a:rPr>
              <a:t>2</a:t>
            </a:r>
            <a:r>
              <a:rPr lang="en-US" sz="2400" b="1" dirty="0">
                <a:latin typeface="+mn-lt"/>
              </a:rPr>
              <a:t> on ocean pH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525F7D-BB4B-1A46-917B-0084FCC34908}"/>
              </a:ext>
            </a:extLst>
          </p:cNvPr>
          <p:cNvSpPr/>
          <p:nvPr/>
        </p:nvSpPr>
        <p:spPr>
          <a:xfrm>
            <a:off x="1260388" y="6396335"/>
            <a:ext cx="91934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www.researchgate.net</a:t>
            </a:r>
            <a:r>
              <a:rPr lang="en-US" sz="1200" dirty="0"/>
              <a:t>/post/Is_the_Mauna_Loa_Observatory_Hawaii_records_for_C02_representative_of_Global_CO2_for_the_Earth_Atmosphere_Are_they_the_proof_of_GLOBAL_WARMING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6F1845-F39C-2848-A867-160F8AA2C91B}"/>
              </a:ext>
            </a:extLst>
          </p:cNvPr>
          <p:cNvGrpSpPr/>
          <p:nvPr/>
        </p:nvGrpSpPr>
        <p:grpSpPr>
          <a:xfrm>
            <a:off x="69908" y="4047060"/>
            <a:ext cx="2577081" cy="1200329"/>
            <a:chOff x="69908" y="4047060"/>
            <a:chExt cx="2577081" cy="12003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45C3A0C-A3BB-FE4F-9F68-7F2AD63C385F}"/>
                </a:ext>
              </a:extLst>
            </p:cNvPr>
            <p:cNvSpPr/>
            <p:nvPr/>
          </p:nvSpPr>
          <p:spPr>
            <a:xfrm>
              <a:off x="2386103" y="4441360"/>
              <a:ext cx="260886" cy="2760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1FB0CB-4036-B443-A039-4C380033AF3D}"/>
                </a:ext>
              </a:extLst>
            </p:cNvPr>
            <p:cNvSpPr txBox="1"/>
            <p:nvPr/>
          </p:nvSpPr>
          <p:spPr>
            <a:xfrm>
              <a:off x="69908" y="4047060"/>
              <a:ext cx="24466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Pre-industrial </a:t>
              </a:r>
              <a:r>
                <a:rPr lang="en-US" sz="2400" dirty="0">
                  <a:solidFill>
                    <a:srgbClr val="FF0000"/>
                  </a:solidFill>
                </a:rPr>
                <a:t>atmospheric CO</a:t>
              </a:r>
              <a:r>
                <a:rPr lang="en-US" sz="2400" baseline="-25000" dirty="0">
                  <a:solidFill>
                    <a:srgbClr val="FF0000"/>
                  </a:solidFill>
                </a:rPr>
                <a:t>2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/>
                <a:t>was 290 ppm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F9184D-CC80-EB4F-A9BD-F575236E6757}"/>
              </a:ext>
            </a:extLst>
          </p:cNvPr>
          <p:cNvGrpSpPr/>
          <p:nvPr/>
        </p:nvGrpSpPr>
        <p:grpSpPr>
          <a:xfrm>
            <a:off x="47366" y="2179420"/>
            <a:ext cx="2599623" cy="830997"/>
            <a:chOff x="47366" y="2179420"/>
            <a:chExt cx="2599623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487EAC-1AAD-D64C-A0AF-00BB7C0B96B0}"/>
                </a:ext>
              </a:extLst>
            </p:cNvPr>
            <p:cNvSpPr txBox="1"/>
            <p:nvPr/>
          </p:nvSpPr>
          <p:spPr>
            <a:xfrm>
              <a:off x="47366" y="2179420"/>
              <a:ext cx="24466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Pre-industrial </a:t>
              </a:r>
              <a:r>
                <a:rPr lang="en-US" sz="2400" dirty="0">
                  <a:solidFill>
                    <a:srgbClr val="0070C0"/>
                  </a:solidFill>
                </a:rPr>
                <a:t>ocean</a:t>
              </a:r>
              <a:r>
                <a:rPr lang="en-US" sz="2400" dirty="0"/>
                <a:t> </a:t>
              </a:r>
              <a:r>
                <a:rPr lang="en-US" sz="2400" dirty="0">
                  <a:solidFill>
                    <a:srgbClr val="0070C0"/>
                  </a:solidFill>
                </a:rPr>
                <a:t>pH</a:t>
              </a:r>
              <a:r>
                <a:rPr lang="en-US" sz="2400" dirty="0"/>
                <a:t> was 8.2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222CC34-1187-3945-A3B6-0A2CB9F7C163}"/>
                </a:ext>
              </a:extLst>
            </p:cNvPr>
            <p:cNvSpPr/>
            <p:nvPr/>
          </p:nvSpPr>
          <p:spPr>
            <a:xfrm>
              <a:off x="2386103" y="2456896"/>
              <a:ext cx="260886" cy="27604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3903086-921B-F3D4-3294-ABCAAEAEED61}"/>
              </a:ext>
            </a:extLst>
          </p:cNvPr>
          <p:cNvSpPr txBox="1"/>
          <p:nvPr/>
        </p:nvSpPr>
        <p:spPr>
          <a:xfrm>
            <a:off x="8340662" y="661909"/>
            <a:ext cx="38039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 measured at Mauna Loa:</a:t>
            </a:r>
          </a:p>
          <a:p>
            <a:r>
              <a:rPr lang="en-US" sz="2400" dirty="0"/>
              <a:t>2016: 403 ppm</a:t>
            </a:r>
          </a:p>
          <a:p>
            <a:r>
              <a:rPr lang="en-US" sz="2400" dirty="0"/>
              <a:t>2022: 419 ppm</a:t>
            </a:r>
          </a:p>
          <a:p>
            <a:r>
              <a:rPr lang="en-US" sz="2400" dirty="0"/>
              <a:t>2023: 421 ppm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756DA40F-6984-75E7-B462-05CF750DA563}"/>
              </a:ext>
            </a:extLst>
          </p:cNvPr>
          <p:cNvSpPr/>
          <p:nvPr/>
        </p:nvSpPr>
        <p:spPr>
          <a:xfrm rot="1373437">
            <a:off x="7729728" y="4753980"/>
            <a:ext cx="646176" cy="293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716854E3-1A38-7EE8-3169-8C8A90EB899B}"/>
              </a:ext>
            </a:extLst>
          </p:cNvPr>
          <p:cNvSpPr/>
          <p:nvPr/>
        </p:nvSpPr>
        <p:spPr>
          <a:xfrm rot="19683478">
            <a:off x="7720455" y="1021996"/>
            <a:ext cx="646176" cy="2935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4A79A-02BC-18CE-8882-07E004FE944D}"/>
              </a:ext>
            </a:extLst>
          </p:cNvPr>
          <p:cNvSpPr txBox="1"/>
          <p:nvPr/>
        </p:nvSpPr>
        <p:spPr>
          <a:xfrm>
            <a:off x="8388028" y="4415057"/>
            <a:ext cx="3803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Ocean pH:</a:t>
            </a:r>
            <a:endParaRPr lang="en-US" sz="2400" dirty="0"/>
          </a:p>
          <a:p>
            <a:r>
              <a:rPr lang="en-US" sz="2400" dirty="0"/>
              <a:t>2016: 8.06</a:t>
            </a:r>
          </a:p>
          <a:p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82625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FDE4016-F6B0-E7B4-C6E4-412FD2C6C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80" y="510884"/>
            <a:ext cx="8339328" cy="336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7E3BD10-1483-E490-A7FE-E568F9AAE224}"/>
              </a:ext>
            </a:extLst>
          </p:cNvPr>
          <p:cNvSpPr txBox="1">
            <a:spLocks/>
          </p:cNvSpPr>
          <p:nvPr/>
        </p:nvSpPr>
        <p:spPr>
          <a:xfrm>
            <a:off x="55880" y="2193466"/>
            <a:ext cx="1492504" cy="7241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+mn-lt"/>
              </a:rPr>
              <a:t>https://</a:t>
            </a:r>
            <a:r>
              <a:rPr lang="en-US" sz="1800" dirty="0" err="1">
                <a:latin typeface="+mn-lt"/>
              </a:rPr>
              <a:t>www.researchgate.net</a:t>
            </a:r>
            <a:r>
              <a:rPr lang="en-US" sz="1800" dirty="0">
                <a:latin typeface="+mn-lt"/>
              </a:rPr>
              <a:t>/publication/328166919_A_new_climate_change_vulnerability_assessment_for_fisheries_and_aquaculture/</a:t>
            </a:r>
            <a:r>
              <a:rPr lang="en-US" sz="1800" dirty="0" err="1">
                <a:latin typeface="+mn-lt"/>
              </a:rPr>
              <a:t>figures?lo</a:t>
            </a:r>
            <a:r>
              <a:rPr lang="en-US" sz="1800" dirty="0">
                <a:latin typeface="+mn-lt"/>
              </a:rPr>
              <a:t>=1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B3FC89-581E-4308-59D9-414DB4408E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Which oceans are acidifying? It seems the Arctic is getting hit the most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532B4E-E548-F400-06D9-949C37CD2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048" y="3876048"/>
            <a:ext cx="5096867" cy="273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BFC2D8-1723-BAEA-1C5A-6C566AC5F932}"/>
              </a:ext>
            </a:extLst>
          </p:cNvPr>
          <p:cNvSpPr txBox="1"/>
          <p:nvPr/>
        </p:nvSpPr>
        <p:spPr>
          <a:xfrm>
            <a:off x="55880" y="5051798"/>
            <a:ext cx="2455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www.sciencephoto.com</a:t>
            </a:r>
            <a:r>
              <a:rPr lang="en-US" dirty="0"/>
              <a:t>/media/684079/view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B2B983-9CA8-A14D-7B9C-763BF03BA2E8}"/>
              </a:ext>
            </a:extLst>
          </p:cNvPr>
          <p:cNvSpPr txBox="1"/>
          <p:nvPr/>
        </p:nvSpPr>
        <p:spPr>
          <a:xfrm>
            <a:off x="4303776" y="2186194"/>
            <a:ext cx="2974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latin typeface="+mn-lt"/>
              </a:rPr>
              <a:t>Drop</a:t>
            </a:r>
            <a:r>
              <a:rPr lang="en-US" sz="1800" b="1" dirty="0">
                <a:latin typeface="+mn-lt"/>
              </a:rPr>
              <a:t> in 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15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678CEF-6AAC-364E-B315-023B67EDC4F9}"/>
              </a:ext>
            </a:extLst>
          </p:cNvPr>
          <p:cNvSpPr/>
          <p:nvPr/>
        </p:nvSpPr>
        <p:spPr>
          <a:xfrm>
            <a:off x="3048000" y="-935911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r>
              <a:rPr lang="en-US" dirty="0"/>
              <a:t>But how does that relate to the atmosphere? First, let’s assert that [H+] is proportional to the concentration of CO2 in the water, 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[H+] = K [CO2]_w  (2)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0EF3B6-C194-7B48-BE75-DF3E9FC4024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Relationship between pH and atmospheric CO</a:t>
            </a:r>
            <a:r>
              <a:rPr lang="en-US" sz="2400" b="1" baseline="-25000" dirty="0">
                <a:latin typeface="+mn-lt"/>
              </a:rPr>
              <a:t>2</a:t>
            </a:r>
            <a:endParaRPr lang="en-US" sz="24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9235816-ED24-7F4E-8FED-A954D7B56C4E}"/>
                  </a:ext>
                </a:extLst>
              </p:cNvPr>
              <p:cNvSpPr/>
              <p:nvPr/>
            </p:nvSpPr>
            <p:spPr>
              <a:xfrm>
                <a:off x="48885" y="2090172"/>
                <a:ext cx="531766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pH is all about the concentration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in water.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The bigger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b="1" dirty="0"/>
                  <a:t>, the lower the </a:t>
                </a:r>
                <a:r>
                  <a:rPr lang="en-US" sz="2400" b="1" dirty="0" err="1"/>
                  <a:t>pH.</a:t>
                </a:r>
                <a:r>
                  <a:rPr lang="en-US" sz="2400" b="1" dirty="0"/>
                  <a:t> </a:t>
                </a:r>
              </a:p>
              <a:p>
                <a:pPr marL="342900" indent="-342900">
                  <a:buFont typeface="Symbol" pitchFamily="2" charset="2"/>
                  <a:buChar char="Þ"/>
                </a:pPr>
                <a:endParaRPr lang="en-US" sz="2400" b="1" dirty="0"/>
              </a:p>
              <a:p>
                <a:r>
                  <a:rPr lang="en-US" sz="2400" dirty="0"/>
                  <a:t>How does increased CO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in the air increase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9235816-ED24-7F4E-8FED-A954D7B56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5" y="2090172"/>
                <a:ext cx="5317660" cy="2677656"/>
              </a:xfrm>
              <a:prstGeom prst="rect">
                <a:avLst/>
              </a:prstGeom>
              <a:blipFill>
                <a:blip r:embed="rId2"/>
                <a:stretch>
                  <a:fillRect l="-1667" t="-1415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4">
            <a:extLst>
              <a:ext uri="{FF2B5EF4-FFF2-40B4-BE49-F238E27FC236}">
                <a16:creationId xmlns:a16="http://schemas.microsoft.com/office/drawing/2014/main" id="{34A9EA96-48F6-73DD-41BE-C892E80E2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296" y="982176"/>
            <a:ext cx="5942772" cy="526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651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678CEF-6AAC-364E-B315-023B67EDC4F9}"/>
              </a:ext>
            </a:extLst>
          </p:cNvPr>
          <p:cNvSpPr/>
          <p:nvPr/>
        </p:nvSpPr>
        <p:spPr>
          <a:xfrm>
            <a:off x="3048000" y="-935911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r>
              <a:rPr lang="en-US" dirty="0"/>
              <a:t>But how does that relate to the atmosphere? First, let’s assert that [H+] is proportional to the concentration of CO2 in the water, 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[H+] = K [CO2]_w  (2)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0EF3B6-C194-7B48-BE75-DF3E9FC4024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2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Cascade of carbonate reactions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EB1567-F0C1-6440-BB1C-75AC1B0CE4A4}"/>
              </a:ext>
            </a:extLst>
          </p:cNvPr>
          <p:cNvGrpSpPr/>
          <p:nvPr/>
        </p:nvGrpSpPr>
        <p:grpSpPr>
          <a:xfrm>
            <a:off x="194310" y="919801"/>
            <a:ext cx="6515100" cy="4829489"/>
            <a:chOff x="0" y="0"/>
            <a:chExt cx="8049574" cy="55669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F9D9D96-E891-1A45-BCF3-BE52EDE76604}"/>
                </a:ext>
              </a:extLst>
            </p:cNvPr>
            <p:cNvGrpSpPr/>
            <p:nvPr/>
          </p:nvGrpSpPr>
          <p:grpSpPr>
            <a:xfrm>
              <a:off x="0" y="0"/>
              <a:ext cx="8049574" cy="5566915"/>
              <a:chOff x="0" y="0"/>
              <a:chExt cx="8049574" cy="556691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9EF10AA-A441-0344-B2A7-9F30D08D553A}"/>
                  </a:ext>
                </a:extLst>
              </p:cNvPr>
              <p:cNvSpPr/>
              <p:nvPr/>
            </p:nvSpPr>
            <p:spPr>
              <a:xfrm flipV="1">
                <a:off x="0" y="0"/>
                <a:ext cx="7787579" cy="898597"/>
              </a:xfrm>
              <a:prstGeom prst="rect">
                <a:avLst/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9C3658-89A7-1642-B109-CF254162F8CC}"/>
                  </a:ext>
                </a:extLst>
              </p:cNvPr>
              <p:cNvSpPr/>
              <p:nvPr/>
            </p:nvSpPr>
            <p:spPr>
              <a:xfrm>
                <a:off x="0" y="906075"/>
                <a:ext cx="7787578" cy="3741069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18">
                    <a:extLst>
                      <a:ext uri="{FF2B5EF4-FFF2-40B4-BE49-F238E27FC236}">
                        <a16:creationId xmlns:a16="http://schemas.microsoft.com/office/drawing/2014/main" id="{624208F1-023E-D14C-92A0-E54574B00804}"/>
                      </a:ext>
                    </a:extLst>
                  </p:cNvPr>
                  <p:cNvSpPr txBox="1"/>
                  <p:nvPr/>
                </p:nvSpPr>
                <p:spPr>
                  <a:xfrm>
                    <a:off x="3653218" y="43758"/>
                    <a:ext cx="2171261" cy="8622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18">
                    <a:extLst>
                      <a:ext uri="{FF2B5EF4-FFF2-40B4-BE49-F238E27FC236}">
                        <a16:creationId xmlns:a16="http://schemas.microsoft.com/office/drawing/2014/main" id="{624208F1-023E-D14C-92A0-E54574B008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3218" y="43758"/>
                    <a:ext cx="2171261" cy="8622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4159BDE0-BEF3-2945-8EA7-96EBB016EE11}"/>
                  </a:ext>
                </a:extLst>
              </p:cNvPr>
              <p:cNvSpPr/>
              <p:nvPr/>
            </p:nvSpPr>
            <p:spPr>
              <a:xfrm flipH="1" flipV="1">
                <a:off x="3515635" y="265602"/>
                <a:ext cx="1423805" cy="1221276"/>
              </a:xfrm>
              <a:prstGeom prst="arc">
                <a:avLst>
                  <a:gd name="adj1" fmla="val 16200000"/>
                  <a:gd name="adj2" fmla="val 4782768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0">
                    <a:extLst>
                      <a:ext uri="{FF2B5EF4-FFF2-40B4-BE49-F238E27FC236}">
                        <a16:creationId xmlns:a16="http://schemas.microsoft.com/office/drawing/2014/main" id="{BC0C85DE-C697-734A-81B4-D41615B356E6}"/>
                      </a:ext>
                    </a:extLst>
                  </p:cNvPr>
                  <p:cNvSpPr txBox="1"/>
                  <p:nvPr/>
                </p:nvSpPr>
                <p:spPr>
                  <a:xfrm>
                    <a:off x="3669151" y="1172314"/>
                    <a:ext cx="2155328" cy="9881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a14:m>
                    <a:r>
                      <a:rPr lang="en-US" sz="24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lang="en-US" sz="12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25" name="TextBox 20">
                    <a:extLst>
                      <a:ext uri="{FF2B5EF4-FFF2-40B4-BE49-F238E27FC236}">
                        <a16:creationId xmlns:a16="http://schemas.microsoft.com/office/drawing/2014/main" id="{BC0C85DE-C697-734A-81B4-D41615B356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9151" y="1172314"/>
                    <a:ext cx="2155328" cy="98815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525E7F90-0DEB-6543-9F6A-4CCDF4B5C37B}"/>
                  </a:ext>
                </a:extLst>
              </p:cNvPr>
              <p:cNvSpPr/>
              <p:nvPr/>
            </p:nvSpPr>
            <p:spPr>
              <a:xfrm>
                <a:off x="4528022" y="269799"/>
                <a:ext cx="1379177" cy="1226307"/>
              </a:xfrm>
              <a:prstGeom prst="arc">
                <a:avLst>
                  <a:gd name="adj1" fmla="val 15585321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2">
                    <a:extLst>
                      <a:ext uri="{FF2B5EF4-FFF2-40B4-BE49-F238E27FC236}">
                        <a16:creationId xmlns:a16="http://schemas.microsoft.com/office/drawing/2014/main" id="{781F3AD9-CDFA-514D-8D92-69ADFE597355}"/>
                      </a:ext>
                    </a:extLst>
                  </p:cNvPr>
                  <p:cNvSpPr txBox="1"/>
                  <p:nvPr/>
                </p:nvSpPr>
                <p:spPr>
                  <a:xfrm>
                    <a:off x="3653484" y="2385801"/>
                    <a:ext cx="2155328" cy="9904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p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2">
                    <a:extLst>
                      <a:ext uri="{FF2B5EF4-FFF2-40B4-BE49-F238E27FC236}">
                        <a16:creationId xmlns:a16="http://schemas.microsoft.com/office/drawing/2014/main" id="{781F3AD9-CDFA-514D-8D92-69ADFE5973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3484" y="2385801"/>
                    <a:ext cx="2155328" cy="99045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3">
                    <a:extLst>
                      <a:ext uri="{FF2B5EF4-FFF2-40B4-BE49-F238E27FC236}">
                        <a16:creationId xmlns:a16="http://schemas.microsoft.com/office/drawing/2014/main" id="{E8DDD5A2-F5B8-CE4F-8635-BB92389719A5}"/>
                      </a:ext>
                    </a:extLst>
                  </p:cNvPr>
                  <p:cNvSpPr txBox="1"/>
                  <p:nvPr/>
                </p:nvSpPr>
                <p:spPr>
                  <a:xfrm>
                    <a:off x="3629213" y="3542327"/>
                    <a:ext cx="2155328" cy="10057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2−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3">
                    <a:extLst>
                      <a:ext uri="{FF2B5EF4-FFF2-40B4-BE49-F238E27FC236}">
                        <a16:creationId xmlns:a16="http://schemas.microsoft.com/office/drawing/2014/main" id="{E8DDD5A2-F5B8-CE4F-8635-BB92389719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9213" y="3542327"/>
                    <a:ext cx="2155328" cy="100573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4">
                    <a:extLst>
                      <a:ext uri="{FF2B5EF4-FFF2-40B4-BE49-F238E27FC236}">
                        <a16:creationId xmlns:a16="http://schemas.microsoft.com/office/drawing/2014/main" id="{9C24C550-262E-5C4B-AB0F-18B44DF13678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185" y="4970046"/>
                    <a:ext cx="2155328" cy="5968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𝐶𝑎𝐶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" name="TextBox 24">
                    <a:extLst>
                      <a:ext uri="{FF2B5EF4-FFF2-40B4-BE49-F238E27FC236}">
                        <a16:creationId xmlns:a16="http://schemas.microsoft.com/office/drawing/2014/main" id="{9C24C550-262E-5C4B-AB0F-18B44DF136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185" y="4970046"/>
                    <a:ext cx="2155328" cy="5968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EBFDEE8-1E5E-1745-A23E-62294CDD9228}"/>
                  </a:ext>
                </a:extLst>
              </p:cNvPr>
              <p:cNvSpPr/>
              <p:nvPr/>
            </p:nvSpPr>
            <p:spPr>
              <a:xfrm flipV="1">
                <a:off x="8200" y="4659879"/>
                <a:ext cx="7779378" cy="898598"/>
              </a:xfrm>
              <a:prstGeom prst="rect">
                <a:avLst/>
              </a:prstGeom>
              <a:pattFill prst="pct2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26">
                    <a:extLst>
                      <a:ext uri="{FF2B5EF4-FFF2-40B4-BE49-F238E27FC236}">
                        <a16:creationId xmlns:a16="http://schemas.microsoft.com/office/drawing/2014/main" id="{6EA80F1A-E02D-5641-9757-A2AC6C0861EF}"/>
                      </a:ext>
                    </a:extLst>
                  </p:cNvPr>
                  <p:cNvSpPr txBox="1"/>
                  <p:nvPr/>
                </p:nvSpPr>
                <p:spPr>
                  <a:xfrm>
                    <a:off x="3384242" y="4751936"/>
                    <a:ext cx="2302271" cy="8146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𝐶𝑎𝐶</m:t>
                          </m:r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Box 26">
                    <a:extLst>
                      <a:ext uri="{FF2B5EF4-FFF2-40B4-BE49-F238E27FC236}">
                        <a16:creationId xmlns:a16="http://schemas.microsoft.com/office/drawing/2014/main" id="{6EA80F1A-E02D-5641-9757-A2AC6C0861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4242" y="4751936"/>
                    <a:ext cx="2302271" cy="81468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8F847CD0-7C0D-C142-A18F-7E4CC55A0BB1}"/>
                  </a:ext>
                </a:extLst>
              </p:cNvPr>
              <p:cNvSpPr/>
              <p:nvPr/>
            </p:nvSpPr>
            <p:spPr>
              <a:xfrm flipH="1" flipV="1">
                <a:off x="3139301" y="1555334"/>
                <a:ext cx="1465973" cy="1008922"/>
              </a:xfrm>
              <a:prstGeom prst="arc">
                <a:avLst>
                  <a:gd name="adj1" fmla="val 16200000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3679CC7D-BF2B-1D43-8499-FF4AB2CD6B4A}"/>
                  </a:ext>
                </a:extLst>
              </p:cNvPr>
              <p:cNvSpPr/>
              <p:nvPr/>
            </p:nvSpPr>
            <p:spPr>
              <a:xfrm flipH="1" flipV="1">
                <a:off x="2157729" y="1553051"/>
                <a:ext cx="3941733" cy="1283964"/>
              </a:xfrm>
              <a:prstGeom prst="arc">
                <a:avLst>
                  <a:gd name="adj1" fmla="val 590095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29">
                    <a:extLst>
                      <a:ext uri="{FF2B5EF4-FFF2-40B4-BE49-F238E27FC236}">
                        <a16:creationId xmlns:a16="http://schemas.microsoft.com/office/drawing/2014/main" id="{E16724A8-070C-D04A-89F4-F6BFAD146282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88" y="1768495"/>
                    <a:ext cx="2032386" cy="889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29">
                    <a:extLst>
                      <a:ext uri="{FF2B5EF4-FFF2-40B4-BE49-F238E27FC236}">
                        <a16:creationId xmlns:a16="http://schemas.microsoft.com/office/drawing/2014/main" id="{E16724A8-070C-D04A-89F4-F6BFAD1462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88" y="1768495"/>
                    <a:ext cx="2032386" cy="88971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841C8E2A-6D39-BF4A-A7A6-86DEB08F25E2}"/>
                  </a:ext>
                </a:extLst>
              </p:cNvPr>
              <p:cNvSpPr/>
              <p:nvPr/>
            </p:nvSpPr>
            <p:spPr>
              <a:xfrm flipH="1" flipV="1">
                <a:off x="2141777" y="1708714"/>
                <a:ext cx="3939065" cy="949635"/>
              </a:xfrm>
              <a:prstGeom prst="arc">
                <a:avLst>
                  <a:gd name="adj1" fmla="val 15427047"/>
                  <a:gd name="adj2" fmla="val 21576863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1">
                    <a:extLst>
                      <a:ext uri="{FF2B5EF4-FFF2-40B4-BE49-F238E27FC236}">
                        <a16:creationId xmlns:a16="http://schemas.microsoft.com/office/drawing/2014/main" id="{E9A2DEAA-263D-1444-A69B-EF60240DB8F5}"/>
                      </a:ext>
                    </a:extLst>
                  </p:cNvPr>
                  <p:cNvSpPr txBox="1"/>
                  <p:nvPr/>
                </p:nvSpPr>
                <p:spPr>
                  <a:xfrm>
                    <a:off x="5980141" y="1866153"/>
                    <a:ext cx="2069433" cy="6979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1">
                    <a:extLst>
                      <a:ext uri="{FF2B5EF4-FFF2-40B4-BE49-F238E27FC236}">
                        <a16:creationId xmlns:a16="http://schemas.microsoft.com/office/drawing/2014/main" id="{E9A2DEAA-263D-1444-A69B-EF60240DB8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0141" y="1866153"/>
                    <a:ext cx="2069433" cy="69796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TextBox 32">
                <a:extLst>
                  <a:ext uri="{FF2B5EF4-FFF2-40B4-BE49-F238E27FC236}">
                    <a16:creationId xmlns:a16="http://schemas.microsoft.com/office/drawing/2014/main" id="{14B3E9CD-9E9E-C945-8282-E5CE126DF66F}"/>
                  </a:ext>
                </a:extLst>
              </p:cNvPr>
              <p:cNvSpPr txBox="1"/>
              <p:nvPr/>
            </p:nvSpPr>
            <p:spPr>
              <a:xfrm>
                <a:off x="243362" y="90144"/>
                <a:ext cx="976270" cy="76687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Air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8" name="TextBox 33">
                <a:extLst>
                  <a:ext uri="{FF2B5EF4-FFF2-40B4-BE49-F238E27FC236}">
                    <a16:creationId xmlns:a16="http://schemas.microsoft.com/office/drawing/2014/main" id="{F8F1E26D-3E79-5344-863C-166934F6142D}"/>
                  </a:ext>
                </a:extLst>
              </p:cNvPr>
              <p:cNvSpPr txBox="1"/>
              <p:nvPr/>
            </p:nvSpPr>
            <p:spPr>
              <a:xfrm>
                <a:off x="155045" y="1260893"/>
                <a:ext cx="1796366" cy="8994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Oceans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9" name="TextBox 34">
                <a:extLst>
                  <a:ext uri="{FF2B5EF4-FFF2-40B4-BE49-F238E27FC236}">
                    <a16:creationId xmlns:a16="http://schemas.microsoft.com/office/drawing/2014/main" id="{B4E3597F-FAF8-5944-B1BA-44E31DC9B912}"/>
                  </a:ext>
                </a:extLst>
              </p:cNvPr>
              <p:cNvSpPr txBox="1"/>
              <p:nvPr/>
            </p:nvSpPr>
            <p:spPr>
              <a:xfrm>
                <a:off x="243345" y="4752183"/>
                <a:ext cx="3071184" cy="7275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Sea floor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BE0639FB-788D-C74A-8942-C7DF40CEF357}"/>
                </a:ext>
              </a:extLst>
            </p:cNvPr>
            <p:cNvSpPr/>
            <p:nvPr/>
          </p:nvSpPr>
          <p:spPr>
            <a:xfrm flipH="1">
              <a:off x="3079475" y="3923758"/>
              <a:ext cx="2135409" cy="1124619"/>
            </a:xfrm>
            <a:prstGeom prst="arc">
              <a:avLst>
                <a:gd name="adj1" fmla="val 15628675"/>
                <a:gd name="adj2" fmla="val 5409100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6BF71AF-9A46-2B47-9D1D-C8BFDF4F7CDE}"/>
                </a:ext>
              </a:extLst>
            </p:cNvPr>
            <p:cNvGrpSpPr/>
            <p:nvPr/>
          </p:nvGrpSpPr>
          <p:grpSpPr>
            <a:xfrm>
              <a:off x="1532816" y="893393"/>
              <a:ext cx="2424438" cy="994354"/>
              <a:chOff x="1532816" y="893393"/>
              <a:chExt cx="2424438" cy="9943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4">
                    <a:extLst>
                      <a:ext uri="{FF2B5EF4-FFF2-40B4-BE49-F238E27FC236}">
                        <a16:creationId xmlns:a16="http://schemas.microsoft.com/office/drawing/2014/main" id="{61CB72C3-9E35-1048-AE7B-6E9C57600BC4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16" y="893393"/>
                    <a:ext cx="2120547" cy="8502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4">
                    <a:extLst>
                      <a:ext uri="{FF2B5EF4-FFF2-40B4-BE49-F238E27FC236}">
                        <a16:creationId xmlns:a16="http://schemas.microsoft.com/office/drawing/2014/main" id="{61CB72C3-9E35-1048-AE7B-6E9C57600B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16" y="893393"/>
                    <a:ext cx="2120547" cy="85023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7958F984-031D-4C4C-B7CD-44579923CFCE}"/>
                  </a:ext>
                </a:extLst>
              </p:cNvPr>
              <p:cNvSpPr/>
              <p:nvPr/>
            </p:nvSpPr>
            <p:spPr>
              <a:xfrm flipV="1">
                <a:off x="1846383" y="1186093"/>
                <a:ext cx="2110871" cy="701654"/>
              </a:xfrm>
              <a:prstGeom prst="arc">
                <a:avLst>
                  <a:gd name="adj1" fmla="val 850740"/>
                  <a:gd name="adj2" fmla="val 4782768"/>
                </a:avLst>
              </a:prstGeom>
              <a:ln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2C821B2-2CDC-5C45-9072-D9EDBE096E5E}"/>
                </a:ext>
              </a:extLst>
            </p:cNvPr>
            <p:cNvGrpSpPr/>
            <p:nvPr/>
          </p:nvGrpSpPr>
          <p:grpSpPr>
            <a:xfrm>
              <a:off x="5676707" y="857062"/>
              <a:ext cx="2165135" cy="886658"/>
              <a:chOff x="5676707" y="857062"/>
              <a:chExt cx="2165135" cy="8866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2">
                    <a:extLst>
                      <a:ext uri="{FF2B5EF4-FFF2-40B4-BE49-F238E27FC236}">
                        <a16:creationId xmlns:a16="http://schemas.microsoft.com/office/drawing/2014/main" id="{AB71373F-360D-2F4A-AD76-BCC3235B94CA}"/>
                      </a:ext>
                    </a:extLst>
                  </p:cNvPr>
                  <p:cNvSpPr txBox="1"/>
                  <p:nvPr/>
                </p:nvSpPr>
                <p:spPr>
                  <a:xfrm>
                    <a:off x="5686514" y="857062"/>
                    <a:ext cx="2155328" cy="8515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2">
                    <a:extLst>
                      <a:ext uri="{FF2B5EF4-FFF2-40B4-BE49-F238E27FC236}">
                        <a16:creationId xmlns:a16="http://schemas.microsoft.com/office/drawing/2014/main" id="{AB71373F-360D-2F4A-AD76-BCC3235B9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6514" y="857062"/>
                    <a:ext cx="2155328" cy="85156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95821FF3-B315-3541-955A-738CE165ECB8}"/>
                  </a:ext>
                </a:extLst>
              </p:cNvPr>
              <p:cNvSpPr/>
              <p:nvPr/>
            </p:nvSpPr>
            <p:spPr>
              <a:xfrm flipV="1">
                <a:off x="5676707" y="1042066"/>
                <a:ext cx="2110871" cy="701654"/>
              </a:xfrm>
              <a:prstGeom prst="arc">
                <a:avLst>
                  <a:gd name="adj1" fmla="val 8084315"/>
                  <a:gd name="adj2" fmla="val 10392003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5A0472F-8EBB-6549-9D01-75936BFA6ED5}"/>
                </a:ext>
              </a:extLst>
            </p:cNvPr>
            <p:cNvSpPr/>
            <p:nvPr/>
          </p:nvSpPr>
          <p:spPr>
            <a:xfrm flipH="1" flipV="1">
              <a:off x="5436256" y="889817"/>
              <a:ext cx="1459862" cy="2669487"/>
            </a:xfrm>
            <a:prstGeom prst="arc">
              <a:avLst>
                <a:gd name="adj1" fmla="val 11051775"/>
                <a:gd name="adj2" fmla="val 18114867"/>
              </a:avLst>
            </a:prstGeom>
            <a:ln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043D7921-9B39-9846-AEDB-C1AF781E969B}"/>
                </a:ext>
              </a:extLst>
            </p:cNvPr>
            <p:cNvSpPr/>
            <p:nvPr/>
          </p:nvSpPr>
          <p:spPr>
            <a:xfrm>
              <a:off x="4608914" y="2673002"/>
              <a:ext cx="1023293" cy="1107988"/>
            </a:xfrm>
            <a:prstGeom prst="arc">
              <a:avLst>
                <a:gd name="adj1" fmla="val 16200000"/>
                <a:gd name="adj2" fmla="val 5400001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BCAF0B16-3769-914D-9566-A71F049C4136}"/>
                </a:ext>
              </a:extLst>
            </p:cNvPr>
            <p:cNvSpPr/>
            <p:nvPr/>
          </p:nvSpPr>
          <p:spPr>
            <a:xfrm>
              <a:off x="2088942" y="3851468"/>
              <a:ext cx="1023293" cy="1107988"/>
            </a:xfrm>
            <a:prstGeom prst="arc">
              <a:avLst>
                <a:gd name="adj1" fmla="val 16200000"/>
                <a:gd name="adj2" fmla="val 21392748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1">
                  <a:extLst>
                    <a:ext uri="{FF2B5EF4-FFF2-40B4-BE49-F238E27FC236}">
                      <a16:creationId xmlns:a16="http://schemas.microsoft.com/office/drawing/2014/main" id="{45B043F0-BD14-894A-A2E7-46B992DF2506}"/>
                    </a:ext>
                  </a:extLst>
                </p:cNvPr>
                <p:cNvSpPr txBox="1"/>
                <p:nvPr/>
              </p:nvSpPr>
              <p:spPr>
                <a:xfrm>
                  <a:off x="1360210" y="3569732"/>
                  <a:ext cx="2155309" cy="9780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𝐶𝑎</m:t>
                            </m:r>
                          </m:e>
                          <m:sup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1">
                  <a:extLst>
                    <a:ext uri="{FF2B5EF4-FFF2-40B4-BE49-F238E27FC236}">
                      <a16:creationId xmlns:a16="http://schemas.microsoft.com/office/drawing/2014/main" id="{45B043F0-BD14-894A-A2E7-46B992DF25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0210" y="3569732"/>
                  <a:ext cx="2155309" cy="97808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4250D4-E0BE-2FD3-1E64-1850CD7C2994}"/>
                  </a:ext>
                </a:extLst>
              </p:cNvPr>
              <p:cNvSpPr txBox="1"/>
              <p:nvPr/>
            </p:nvSpPr>
            <p:spPr>
              <a:xfrm>
                <a:off x="6694329" y="1171488"/>
                <a:ext cx="5497672" cy="4900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Take-homes from this: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First,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400" dirty="0"/>
                  <a:t> Atmospheric CO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causes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which in turn means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(which means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400" dirty="0"/>
                  <a:t> pH)</a:t>
                </a:r>
              </a:p>
              <a:p>
                <a:endParaRPr lang="en-US" sz="2400" dirty="0"/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Then,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causes 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2−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200" dirty="0"/>
                  <a:t> </a:t>
                </a:r>
                <a:r>
                  <a:rPr lang="en-US" sz="2400" dirty="0"/>
                  <a:t>(“decrease in carbonate”)</a:t>
                </a:r>
                <a:endParaRPr lang="en-US" sz="2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dirty="0"/>
                  <a:t>(“increase in bicarbonate”)</a:t>
                </a:r>
                <a:endParaRPr lang="en-US" sz="2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4250D4-E0BE-2FD3-1E64-1850CD7C2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329" y="1171488"/>
                <a:ext cx="5497672" cy="4900509"/>
              </a:xfrm>
              <a:prstGeom prst="rect">
                <a:avLst/>
              </a:prstGeom>
              <a:blipFill>
                <a:blip r:embed="rId13"/>
                <a:stretch>
                  <a:fillRect l="-1843" t="-1034" r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50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3325</TotalTime>
  <Words>428</Words>
  <Application>Microsoft Macintosh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atoms “look” like</dc:title>
  <dc:creator>Steven</dc:creator>
  <cp:lastModifiedBy>Steven</cp:lastModifiedBy>
  <cp:revision>190</cp:revision>
  <dcterms:created xsi:type="dcterms:W3CDTF">2021-01-10T23:30:13Z</dcterms:created>
  <dcterms:modified xsi:type="dcterms:W3CDTF">2023-11-06T00:20:16Z</dcterms:modified>
</cp:coreProperties>
</file>